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1CA8F7A-C5C9-4923-ADDA-2912A22EF657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71"/>
            <p14:sldId id="264"/>
            <p14:sldId id="265"/>
            <p14:sldId id="266"/>
            <p14:sldId id="267"/>
            <p14:sldId id="268"/>
            <p14:sldId id="269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98"/>
            </a:pPr>
            <a:r>
              <a:rPr lang="ru-RU" sz="1998"/>
              <a:t>Частота переломов костей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232985245947536"/>
          <c:y val="0.11253408067117678"/>
          <c:w val="0.73961051955956825"/>
          <c:h val="0.517519917860574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переломов костей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тазовая область</c:v>
                </c:pt>
                <c:pt idx="1">
                  <c:v>грудина</c:v>
                </c:pt>
                <c:pt idx="2">
                  <c:v>уши</c:v>
                </c:pt>
                <c:pt idx="3">
                  <c:v>череп</c:v>
                </c:pt>
                <c:pt idx="4">
                  <c:v>ребра</c:v>
                </c:pt>
                <c:pt idx="5">
                  <c:v>спина</c:v>
                </c:pt>
                <c:pt idx="6">
                  <c:v>конечности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2.0000000000000018E-2</c:v>
                </c:pt>
                <c:pt idx="1">
                  <c:v>3.000000000000002E-2</c:v>
                </c:pt>
                <c:pt idx="2">
                  <c:v>6.0000000000000039E-2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0.17</c:v>
                </c:pt>
                <c:pt idx="6">
                  <c:v>0.4800000000000002</c:v>
                </c:pt>
              </c:numCache>
            </c:numRef>
          </c:val>
        </c:ser>
        <c:axId val="104875520"/>
        <c:axId val="104877056"/>
      </c:barChart>
      <c:catAx>
        <c:axId val="104875520"/>
        <c:scaling>
          <c:orientation val="minMax"/>
        </c:scaling>
        <c:axPos val="b"/>
        <c:numFmt formatCode="General" sourceLinked="1"/>
        <c:tickLblPos val="nextTo"/>
        <c:crossAx val="104877056"/>
        <c:crosses val="autoZero"/>
        <c:auto val="1"/>
        <c:lblAlgn val="ctr"/>
        <c:lblOffset val="100"/>
      </c:catAx>
      <c:valAx>
        <c:axId val="10487705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04875520"/>
        <c:crosses val="autoZero"/>
        <c:crossBetween val="between"/>
      </c:valAx>
    </c:plotArea>
    <c:plotVisOnly val="1"/>
    <c:dispBlanksAs val="gap"/>
  </c:chart>
  <c:spPr>
    <a:ln w="38070">
      <a:solidFill>
        <a:srgbClr val="7030A0"/>
      </a:solidFill>
    </a:ln>
  </c:spPr>
  <c:txPr>
    <a:bodyPr/>
    <a:lstStyle/>
    <a:p>
      <a:pPr>
        <a:defRPr sz="1798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EDDC8-BFE5-4AA4-8B7D-D07DAEFE194D}" type="doc">
      <dgm:prSet loTypeId="urn:microsoft.com/office/officeart/2005/8/layout/vList6" loCatId="process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0BE7518-CF5B-4EDD-AB4C-ED8049E1BD82}">
      <dgm:prSet phldrT="[Текст]" custT="1"/>
      <dgm:spPr/>
      <dgm:t>
        <a:bodyPr/>
        <a:lstStyle/>
        <a:p>
          <a:r>
            <a: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Закрытый</a:t>
          </a:r>
          <a:endParaRPr lang="ru-RU" sz="36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3274E6-A587-4345-9C0B-73FE58AF4685}" type="parTrans" cxnId="{BA338477-02B0-40C5-8ACA-7615910CF088}">
      <dgm:prSet/>
      <dgm:spPr/>
      <dgm:t>
        <a:bodyPr/>
        <a:lstStyle/>
        <a:p>
          <a:endParaRPr lang="ru-RU"/>
        </a:p>
      </dgm:t>
    </dgm:pt>
    <dgm:pt modelId="{0A6AA226-236C-4884-A35A-5A6E0C56560D}" type="sibTrans" cxnId="{BA338477-02B0-40C5-8ACA-7615910CF088}">
      <dgm:prSet/>
      <dgm:spPr/>
      <dgm:t>
        <a:bodyPr/>
        <a:lstStyle/>
        <a:p>
          <a:endParaRPr lang="ru-RU"/>
        </a:p>
      </dgm:t>
    </dgm:pt>
    <dgm:pt modelId="{49CA2E17-D21B-4091-805C-C275E22092C3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Кость трескается или ломается</a:t>
          </a:r>
          <a:endParaRPr lang="ru-RU" sz="32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603F6-D5B5-4ED9-8244-DC77517E3DA9}" type="parTrans" cxnId="{2AD0D4BE-2E1C-4F7F-A8F8-10FC696F2E3A}">
      <dgm:prSet/>
      <dgm:spPr/>
      <dgm:t>
        <a:bodyPr/>
        <a:lstStyle/>
        <a:p>
          <a:endParaRPr lang="ru-RU"/>
        </a:p>
      </dgm:t>
    </dgm:pt>
    <dgm:pt modelId="{E97DF5BD-DB78-4442-8278-452F0B34E3AE}" type="sibTrans" cxnId="{2AD0D4BE-2E1C-4F7F-A8F8-10FC696F2E3A}">
      <dgm:prSet/>
      <dgm:spPr/>
      <dgm:t>
        <a:bodyPr/>
        <a:lstStyle/>
        <a:p>
          <a:endParaRPr lang="ru-RU"/>
        </a:p>
      </dgm:t>
    </dgm:pt>
    <dgm:pt modelId="{D7F2A889-BFAD-42A3-A2BC-F77A393CCED6}">
      <dgm:prSet phldrT="[Текст]" custT="1"/>
      <dgm:spPr/>
      <dgm:t>
        <a:bodyPr/>
        <a:lstStyle/>
        <a:p>
          <a:r>
            <a: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Открытый </a:t>
          </a:r>
          <a:endParaRPr lang="ru-RU" sz="40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484732-D073-404B-A5D3-CCA9F8101739}" type="parTrans" cxnId="{E946094F-1B07-46C9-8743-DAA65A8DFA69}">
      <dgm:prSet/>
      <dgm:spPr/>
      <dgm:t>
        <a:bodyPr/>
        <a:lstStyle/>
        <a:p>
          <a:endParaRPr lang="ru-RU"/>
        </a:p>
      </dgm:t>
    </dgm:pt>
    <dgm:pt modelId="{1FCAC6EB-E201-4539-9F9C-1169B78EAD36}" type="sibTrans" cxnId="{E946094F-1B07-46C9-8743-DAA65A8DFA69}">
      <dgm:prSet/>
      <dgm:spPr/>
      <dgm:t>
        <a:bodyPr/>
        <a:lstStyle/>
        <a:p>
          <a:endParaRPr lang="ru-RU"/>
        </a:p>
      </dgm:t>
    </dgm:pt>
    <dgm:pt modelId="{68C4A53C-0678-4B9E-976D-C058E7456E3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Кость разрывает мышечную ткань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766C8-9EE2-4189-89DB-D5EC04639B0E}" type="parTrans" cxnId="{00171CBF-0238-4A3B-AC9F-F5BF83F78162}">
      <dgm:prSet/>
      <dgm:spPr/>
      <dgm:t>
        <a:bodyPr/>
        <a:lstStyle/>
        <a:p>
          <a:endParaRPr lang="ru-RU"/>
        </a:p>
      </dgm:t>
    </dgm:pt>
    <dgm:pt modelId="{0B3CE2B1-795E-4A28-8182-7B42273F6D5F}" type="sibTrans" cxnId="{00171CBF-0238-4A3B-AC9F-F5BF83F78162}">
      <dgm:prSet/>
      <dgm:spPr/>
      <dgm:t>
        <a:bodyPr/>
        <a:lstStyle/>
        <a:p>
          <a:endParaRPr lang="ru-RU"/>
        </a:p>
      </dgm:t>
    </dgm:pt>
    <dgm:pt modelId="{A0BF68CA-7F94-4B14-9A27-9A1B754C527B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Опасны, т.к. с ними связано сильное кровотечение</a:t>
          </a:r>
          <a:endParaRPr lang="ru-RU" sz="2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79A1D-2026-4BDE-A9AD-6AE31BEA5D97}" type="parTrans" cxnId="{9F99ACF3-8930-4E62-8564-CD46135B6F8D}">
      <dgm:prSet/>
      <dgm:spPr/>
      <dgm:t>
        <a:bodyPr/>
        <a:lstStyle/>
        <a:p>
          <a:endParaRPr lang="ru-RU"/>
        </a:p>
      </dgm:t>
    </dgm:pt>
    <dgm:pt modelId="{E8B2B9D0-2B38-461E-99F2-82243B7A83F4}" type="sibTrans" cxnId="{9F99ACF3-8930-4E62-8564-CD46135B6F8D}">
      <dgm:prSet/>
      <dgm:spPr/>
      <dgm:t>
        <a:bodyPr/>
        <a:lstStyle/>
        <a:p>
          <a:endParaRPr lang="ru-RU"/>
        </a:p>
      </dgm:t>
    </dgm:pt>
    <dgm:pt modelId="{5A2E25F5-38A0-4187-916A-EEC517306378}" type="pres">
      <dgm:prSet presAssocID="{E93EDDC8-BFE5-4AA4-8B7D-D07DAEFE19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982DDC-A060-4FA7-86B9-20B2B0EF347F}" type="pres">
      <dgm:prSet presAssocID="{C0BE7518-CF5B-4EDD-AB4C-ED8049E1BD82}" presName="linNode" presStyleCnt="0"/>
      <dgm:spPr/>
    </dgm:pt>
    <dgm:pt modelId="{F74BB9E6-99A5-4413-B2B4-5F265E670EE2}" type="pres">
      <dgm:prSet presAssocID="{C0BE7518-CF5B-4EDD-AB4C-ED8049E1BD8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5D891-BFE3-4313-8D90-07AF404AEDB4}" type="pres">
      <dgm:prSet presAssocID="{C0BE7518-CF5B-4EDD-AB4C-ED8049E1BD8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0DFC9-13EB-4760-99C6-6AC52E927DD2}" type="pres">
      <dgm:prSet presAssocID="{0A6AA226-236C-4884-A35A-5A6E0C56560D}" presName="spacing" presStyleCnt="0"/>
      <dgm:spPr/>
    </dgm:pt>
    <dgm:pt modelId="{2F6A2AB5-F2C5-4D51-896F-8A5F1ABD6E4E}" type="pres">
      <dgm:prSet presAssocID="{D7F2A889-BFAD-42A3-A2BC-F77A393CCED6}" presName="linNode" presStyleCnt="0"/>
      <dgm:spPr/>
    </dgm:pt>
    <dgm:pt modelId="{C61786C5-A3B0-40D7-82A1-FECD34C6924B}" type="pres">
      <dgm:prSet presAssocID="{D7F2A889-BFAD-42A3-A2BC-F77A393CCED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CD45A-A438-49B4-87D1-8646E7700906}" type="pres">
      <dgm:prSet presAssocID="{D7F2A889-BFAD-42A3-A2BC-F77A393CCED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94309-3C0E-4374-9144-E6DBE84C0DD9}" type="presOf" srcId="{A0BF68CA-7F94-4B14-9A27-9A1B754C527B}" destId="{4BDCD45A-A438-49B4-87D1-8646E7700906}" srcOrd="0" destOrd="1" presId="urn:microsoft.com/office/officeart/2005/8/layout/vList6"/>
    <dgm:cxn modelId="{179DFE6D-DAFA-4692-93CD-449C3830FD56}" type="presOf" srcId="{E93EDDC8-BFE5-4AA4-8B7D-D07DAEFE194D}" destId="{5A2E25F5-38A0-4187-916A-EEC517306378}" srcOrd="0" destOrd="0" presId="urn:microsoft.com/office/officeart/2005/8/layout/vList6"/>
    <dgm:cxn modelId="{9F99ACF3-8930-4E62-8564-CD46135B6F8D}" srcId="{D7F2A889-BFAD-42A3-A2BC-F77A393CCED6}" destId="{A0BF68CA-7F94-4B14-9A27-9A1B754C527B}" srcOrd="1" destOrd="0" parTransId="{E0C79A1D-2026-4BDE-A9AD-6AE31BEA5D97}" sibTransId="{E8B2B9D0-2B38-461E-99F2-82243B7A83F4}"/>
    <dgm:cxn modelId="{E946094F-1B07-46C9-8743-DAA65A8DFA69}" srcId="{E93EDDC8-BFE5-4AA4-8B7D-D07DAEFE194D}" destId="{D7F2A889-BFAD-42A3-A2BC-F77A393CCED6}" srcOrd="1" destOrd="0" parTransId="{F7484732-D073-404B-A5D3-CCA9F8101739}" sibTransId="{1FCAC6EB-E201-4539-9F9C-1169B78EAD36}"/>
    <dgm:cxn modelId="{2AD0D4BE-2E1C-4F7F-A8F8-10FC696F2E3A}" srcId="{C0BE7518-CF5B-4EDD-AB4C-ED8049E1BD82}" destId="{49CA2E17-D21B-4091-805C-C275E22092C3}" srcOrd="0" destOrd="0" parTransId="{822603F6-D5B5-4ED9-8244-DC77517E3DA9}" sibTransId="{E97DF5BD-DB78-4442-8278-452F0B34E3AE}"/>
    <dgm:cxn modelId="{038EC640-AEDF-489F-842D-B197697AFE20}" type="presOf" srcId="{49CA2E17-D21B-4091-805C-C275E22092C3}" destId="{CDE5D891-BFE3-4313-8D90-07AF404AEDB4}" srcOrd="0" destOrd="0" presId="urn:microsoft.com/office/officeart/2005/8/layout/vList6"/>
    <dgm:cxn modelId="{BA338477-02B0-40C5-8ACA-7615910CF088}" srcId="{E93EDDC8-BFE5-4AA4-8B7D-D07DAEFE194D}" destId="{C0BE7518-CF5B-4EDD-AB4C-ED8049E1BD82}" srcOrd="0" destOrd="0" parTransId="{9B3274E6-A587-4345-9C0B-73FE58AF4685}" sibTransId="{0A6AA226-236C-4884-A35A-5A6E0C56560D}"/>
    <dgm:cxn modelId="{C7C6176B-045F-448E-9278-7E3B7F0BA063}" type="presOf" srcId="{D7F2A889-BFAD-42A3-A2BC-F77A393CCED6}" destId="{C61786C5-A3B0-40D7-82A1-FECD34C6924B}" srcOrd="0" destOrd="0" presId="urn:microsoft.com/office/officeart/2005/8/layout/vList6"/>
    <dgm:cxn modelId="{9E2865AF-0846-4DAE-B59C-CB8357B78D38}" type="presOf" srcId="{68C4A53C-0678-4B9E-976D-C058E7456E35}" destId="{4BDCD45A-A438-49B4-87D1-8646E7700906}" srcOrd="0" destOrd="0" presId="urn:microsoft.com/office/officeart/2005/8/layout/vList6"/>
    <dgm:cxn modelId="{00171CBF-0238-4A3B-AC9F-F5BF83F78162}" srcId="{D7F2A889-BFAD-42A3-A2BC-F77A393CCED6}" destId="{68C4A53C-0678-4B9E-976D-C058E7456E35}" srcOrd="0" destOrd="0" parTransId="{B9C766C8-9EE2-4189-89DB-D5EC04639B0E}" sibTransId="{0B3CE2B1-795E-4A28-8182-7B42273F6D5F}"/>
    <dgm:cxn modelId="{D11E81FE-FF6B-42B5-BB5F-EE14A1DEE822}" type="presOf" srcId="{C0BE7518-CF5B-4EDD-AB4C-ED8049E1BD82}" destId="{F74BB9E6-99A5-4413-B2B4-5F265E670EE2}" srcOrd="0" destOrd="0" presId="urn:microsoft.com/office/officeart/2005/8/layout/vList6"/>
    <dgm:cxn modelId="{56114442-ED68-43D2-9C3F-53E4C440813B}" type="presParOf" srcId="{5A2E25F5-38A0-4187-916A-EEC517306378}" destId="{0F982DDC-A060-4FA7-86B9-20B2B0EF347F}" srcOrd="0" destOrd="0" presId="urn:microsoft.com/office/officeart/2005/8/layout/vList6"/>
    <dgm:cxn modelId="{4CBB9FD1-57E6-400D-8701-4D78F8B20B30}" type="presParOf" srcId="{0F982DDC-A060-4FA7-86B9-20B2B0EF347F}" destId="{F74BB9E6-99A5-4413-B2B4-5F265E670EE2}" srcOrd="0" destOrd="0" presId="urn:microsoft.com/office/officeart/2005/8/layout/vList6"/>
    <dgm:cxn modelId="{45F33D1F-67AB-48E0-8977-27414D7F7004}" type="presParOf" srcId="{0F982DDC-A060-4FA7-86B9-20B2B0EF347F}" destId="{CDE5D891-BFE3-4313-8D90-07AF404AEDB4}" srcOrd="1" destOrd="0" presId="urn:microsoft.com/office/officeart/2005/8/layout/vList6"/>
    <dgm:cxn modelId="{94CF81B0-D37D-4F24-8695-D680568CEBFF}" type="presParOf" srcId="{5A2E25F5-38A0-4187-916A-EEC517306378}" destId="{B340DFC9-13EB-4760-99C6-6AC52E927DD2}" srcOrd="1" destOrd="0" presId="urn:microsoft.com/office/officeart/2005/8/layout/vList6"/>
    <dgm:cxn modelId="{01B641AD-4B81-483D-85C1-FE13BB2C8597}" type="presParOf" srcId="{5A2E25F5-38A0-4187-916A-EEC517306378}" destId="{2F6A2AB5-F2C5-4D51-896F-8A5F1ABD6E4E}" srcOrd="2" destOrd="0" presId="urn:microsoft.com/office/officeart/2005/8/layout/vList6"/>
    <dgm:cxn modelId="{C86AE98D-ABE9-412B-9122-C561A151898D}" type="presParOf" srcId="{2F6A2AB5-F2C5-4D51-896F-8A5F1ABD6E4E}" destId="{C61786C5-A3B0-40D7-82A1-FECD34C6924B}" srcOrd="0" destOrd="0" presId="urn:microsoft.com/office/officeart/2005/8/layout/vList6"/>
    <dgm:cxn modelId="{520A2613-F00B-466F-9D88-FB23826A7EBC}" type="presParOf" srcId="{2F6A2AB5-F2C5-4D51-896F-8A5F1ABD6E4E}" destId="{4BDCD45A-A438-49B4-87D1-8646E77009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E5D891-BFE3-4313-8D90-07AF404AEDB4}">
      <dsp:nvSpPr>
        <dsp:cNvPr id="0" name=""/>
        <dsp:cNvSpPr/>
      </dsp:nvSpPr>
      <dsp:spPr>
        <a:xfrm>
          <a:off x="3291839" y="535"/>
          <a:ext cx="4937760" cy="2089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Кость трескается или ломается</a:t>
          </a:r>
          <a:endParaRPr lang="ru-RU" sz="32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839" y="535"/>
        <a:ext cx="4937760" cy="2089697"/>
      </dsp:txXfrm>
    </dsp:sp>
    <dsp:sp modelId="{F74BB9E6-99A5-4413-B2B4-5F265E670EE2}">
      <dsp:nvSpPr>
        <dsp:cNvPr id="0" name=""/>
        <dsp:cNvSpPr/>
      </dsp:nvSpPr>
      <dsp:spPr>
        <a:xfrm>
          <a:off x="0" y="535"/>
          <a:ext cx="3291840" cy="20896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Закрытый</a:t>
          </a:r>
          <a:endParaRPr lang="ru-RU" sz="36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35"/>
        <a:ext cx="3291840" cy="2089697"/>
      </dsp:txXfrm>
    </dsp:sp>
    <dsp:sp modelId="{4BDCD45A-A438-49B4-87D1-8646E7700906}">
      <dsp:nvSpPr>
        <dsp:cNvPr id="0" name=""/>
        <dsp:cNvSpPr/>
      </dsp:nvSpPr>
      <dsp:spPr>
        <a:xfrm>
          <a:off x="3291839" y="2299203"/>
          <a:ext cx="4937760" cy="2089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Кость разрывает мышечную ткань</a:t>
          </a: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Опасны, т.к. с ними связано сильное кровотечение</a:t>
          </a:r>
          <a:endParaRPr lang="ru-RU" sz="2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1839" y="2299203"/>
        <a:ext cx="4937760" cy="2089697"/>
      </dsp:txXfrm>
    </dsp:sp>
    <dsp:sp modelId="{C61786C5-A3B0-40D7-82A1-FECD34C6924B}">
      <dsp:nvSpPr>
        <dsp:cNvPr id="0" name=""/>
        <dsp:cNvSpPr/>
      </dsp:nvSpPr>
      <dsp:spPr>
        <a:xfrm>
          <a:off x="0" y="2299203"/>
          <a:ext cx="3291840" cy="20896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Открытый </a:t>
          </a:r>
          <a:endParaRPr lang="ru-RU" sz="40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99203"/>
        <a:ext cx="3291840" cy="2089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CF360-8BEB-48E2-AA8E-AADE52D2971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D86D8-38FF-47C4-8B3C-36CBCDE209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854696" cy="360040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«Первая медицинская помощь при ранениях и травмах»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Работа выполнена учеником 11 класса МАОУ «</a:t>
            </a:r>
            <a:r>
              <a:rPr lang="ru-RU" dirty="0" err="1" smtClean="0"/>
              <a:t>Бизинская</a:t>
            </a:r>
            <a:r>
              <a:rPr lang="ru-RU" dirty="0" smtClean="0"/>
              <a:t> СОШ» </a:t>
            </a:r>
          </a:p>
          <a:p>
            <a:pPr>
              <a:defRPr/>
            </a:pPr>
            <a:r>
              <a:rPr lang="ru-RU" dirty="0" smtClean="0"/>
              <a:t>по предмету </a:t>
            </a:r>
            <a:r>
              <a:rPr lang="ru-RU" dirty="0" smtClean="0"/>
              <a:t>ОБЖ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Русановум</a:t>
            </a:r>
            <a:r>
              <a:rPr lang="ru-RU" dirty="0" smtClean="0"/>
              <a:t> Семеном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2015г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05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переломов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Боль, отеки, гематомы, нарушение функций повреждённой конечности, изменение формы конечности  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36433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87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оказания первой медицинской помощи при травмах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8592751"/>
              </p:ext>
            </p:extLst>
          </p:nvPr>
        </p:nvGraphicFramePr>
        <p:xfrm>
          <a:off x="457200" y="1935163"/>
          <a:ext cx="8229600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При закрытом переломе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При открытом переломе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Обеспечить </a:t>
                      </a: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пострадавшему </a:t>
                      </a:r>
                      <a:r>
                        <a:rPr lang="ru-RU" sz="2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покой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Дать обезболивающее средство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Иммобилизовать поврежденный </a:t>
                      </a: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участок, используя шины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Доставить пострадавшего в медицинское учреждение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2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наличии кровотечения</a:t>
                      </a: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его остановить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Обработать рану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Наложить бинтовую повязку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Провести иммобилизацию поврежденного участка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2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Доставить пострадавшего в медицинское учреждение</a:t>
                      </a:r>
                      <a:endParaRPr lang="ru-RU" sz="22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64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05232"/>
          </a:xfrm>
        </p:spPr>
        <p:txBody>
          <a:bodyPr>
            <a:normAutofit/>
          </a:bodyPr>
          <a:lstStyle/>
          <a:p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нарушение целостности кожных покровов, тканей, слизистых оболочек, вызванные механическими, химическими и другими воздействиями, приводящие к расстройствам функций органов или всего организма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ран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2314705"/>
              </p:ext>
            </p:extLst>
          </p:nvPr>
        </p:nvGraphicFramePr>
        <p:xfrm>
          <a:off x="457200" y="1196751"/>
          <a:ext cx="8229600" cy="51765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8416"/>
                <a:gridCol w="2808312"/>
                <a:gridCol w="864096"/>
                <a:gridCol w="3898776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раны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 нанесены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Резаные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Огнестрельным оружием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Рубленые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открытых переломах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Колотые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Ножом, стеклом, льдом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Ушибленные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Топором, лопатой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Рваные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Тупыми предметами, при падении, при сдавливании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Укушенные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Укусами животных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Огнестрельные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0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Кинжалом, гвоздем, отверткой</a:t>
                      </a:r>
                      <a:endParaRPr lang="ru-RU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38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ранения: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боль, нарушение целостности тканей и кровотечение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389" y="2287024"/>
            <a:ext cx="7497222" cy="3685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5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Остановка кровотечения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8136904" cy="4767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2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оказания первой медицинской помощи при ранении: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Остановка кровотечения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раны от загрязнения (края раны обработать йодом,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доставать инородные тела, т.к. можно усилить кровотечение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сильно загрязненные раны промыть перекисью водорода)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Доставить раненого в лечебное учреждение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505848"/>
            <a:ext cx="3960439" cy="1953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322712" cy="1878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8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Перелом -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нарушение целостности кости при избыточной нагрузке на неё.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56" t="18056" r="11111" b="10834"/>
          <a:stretch>
            <a:fillRect/>
          </a:stretch>
        </p:blipFill>
        <p:spPr bwMode="auto">
          <a:xfrm>
            <a:off x="539552" y="2276872"/>
            <a:ext cx="3486136" cy="24383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Содержимое 11"/>
          <p:cNvPicPr>
            <a:picLocks/>
          </p:cNvPicPr>
          <p:nvPr/>
        </p:nvPicPr>
        <p:blipFill>
          <a:blip r:embed="rId3" cstate="print"/>
          <a:srcRect l="4750" t="11250" r="8250" b="21875"/>
          <a:stretch>
            <a:fillRect/>
          </a:stretch>
        </p:blipFill>
        <p:spPr bwMode="auto">
          <a:xfrm>
            <a:off x="4427984" y="3068960"/>
            <a:ext cx="4214813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72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Статистика: частота переломов костей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100 человек)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740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переломов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420169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5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282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</vt:lpstr>
      <vt:lpstr>Слайд 2</vt:lpstr>
      <vt:lpstr>Виды ран</vt:lpstr>
      <vt:lpstr>Признаки ранения: боль, нарушение целостности тканей и кровотечение</vt:lpstr>
      <vt:lpstr>Остановка кровотечения</vt:lpstr>
      <vt:lpstr>Правила оказания первой медицинской помощи при ранении:</vt:lpstr>
      <vt:lpstr>Перелом - это нарушение целостности кости при избыточной нагрузке на неё.</vt:lpstr>
      <vt:lpstr>Статистика: частота переломов костей  (из 100 человек)</vt:lpstr>
      <vt:lpstr>Виды переломов</vt:lpstr>
      <vt:lpstr>Признаки переломов</vt:lpstr>
      <vt:lpstr>Алгоритм оказания первой медицинской помощи при травмах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Раздел:</dc:title>
  <dc:creator>user</dc:creator>
  <cp:lastModifiedBy>Admin</cp:lastModifiedBy>
  <cp:revision>34</cp:revision>
  <cp:lastPrinted>2013-12-18T06:45:07Z</cp:lastPrinted>
  <dcterms:created xsi:type="dcterms:W3CDTF">2013-12-16T12:22:10Z</dcterms:created>
  <dcterms:modified xsi:type="dcterms:W3CDTF">2015-05-21T14:35:36Z</dcterms:modified>
</cp:coreProperties>
</file>